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830A9-7E37-4E3E-B109-26751E79A50E}" v="1645" dt="2020-06-12T06:30:58.067"/>
    <p1510:client id="{A401A383-54FD-4E97-8E77-1F2B960F975F}" v="119" dt="2020-06-07T16:54:54.519"/>
    <p1510:client id="{CE011036-3905-4A78-BC4D-9854646B6B79}" v="72" dt="2020-06-07T19:05:50.192"/>
    <p1510:client id="{F08A614E-92DC-48F2-BBAF-3D98592076A6}" v="70" dt="2020-06-07T18:52:45.307"/>
    <p1510:client id="{F698B165-D839-47A9-9FF2-2C301A9ECD04}" v="52" dt="2020-06-12T19:38:21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7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4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0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1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5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9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1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42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4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58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495C8-8422-43C0-BBF0-D7B5EC20156E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8D378-7C12-4D71-8872-351C5EEBA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5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67085" y="1552749"/>
            <a:ext cx="11457830" cy="211353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30" y="360414"/>
            <a:ext cx="1603797" cy="95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639716" y="562574"/>
            <a:ext cx="7479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Colorado Healthcare Ethics Resource (CHER) Timeline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152366" y="2050153"/>
            <a:ext cx="762270" cy="1056767"/>
            <a:chOff x="9849036" y="2279111"/>
            <a:chExt cx="762270" cy="1056767"/>
          </a:xfrm>
        </p:grpSpPr>
        <p:sp>
          <p:nvSpPr>
            <p:cNvPr id="37" name="Rectangle 36"/>
            <p:cNvSpPr/>
            <p:nvPr/>
          </p:nvSpPr>
          <p:spPr>
            <a:xfrm>
              <a:off x="9849036" y="2279111"/>
              <a:ext cx="762270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9849036" y="2279111"/>
              <a:ext cx="762270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0" kern="1200" dirty="0">
                  <a:latin typeface="+mn-lt"/>
                </a:rPr>
                <a:t>June 18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122133" y="2072441"/>
            <a:ext cx="762270" cy="1056767"/>
            <a:chOff x="8905063" y="2301399"/>
            <a:chExt cx="762270" cy="1056767"/>
          </a:xfrm>
        </p:grpSpPr>
        <p:sp>
          <p:nvSpPr>
            <p:cNvPr id="35" name="Rectangle 34"/>
            <p:cNvSpPr/>
            <p:nvPr/>
          </p:nvSpPr>
          <p:spPr>
            <a:xfrm>
              <a:off x="8905063" y="2301399"/>
              <a:ext cx="762270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ectangle 35"/>
            <p:cNvSpPr/>
            <p:nvPr/>
          </p:nvSpPr>
          <p:spPr>
            <a:xfrm>
              <a:off x="8905063" y="2301399"/>
              <a:ext cx="762270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0" kern="1200" dirty="0">
                  <a:latin typeface="+mn-lt"/>
                </a:rPr>
                <a:t>June 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06813" y="2072441"/>
            <a:ext cx="762270" cy="1056767"/>
            <a:chOff x="7937987" y="2301399"/>
            <a:chExt cx="762270" cy="1056767"/>
          </a:xfrm>
        </p:grpSpPr>
        <p:sp>
          <p:nvSpPr>
            <p:cNvPr id="33" name="Rectangle 32"/>
            <p:cNvSpPr/>
            <p:nvPr/>
          </p:nvSpPr>
          <p:spPr>
            <a:xfrm>
              <a:off x="7937987" y="2301399"/>
              <a:ext cx="762270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7937987" y="2301399"/>
              <a:ext cx="762270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0" kern="1200" dirty="0">
                  <a:latin typeface="+mn-lt"/>
                </a:rPr>
                <a:t>May 12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540145" y="2050153"/>
            <a:ext cx="1535337" cy="1056767"/>
            <a:chOff x="6116051" y="2279111"/>
            <a:chExt cx="1535337" cy="1056767"/>
          </a:xfrm>
        </p:grpSpPr>
        <p:sp>
          <p:nvSpPr>
            <p:cNvPr id="31" name="Rectangle 30"/>
            <p:cNvSpPr/>
            <p:nvPr/>
          </p:nvSpPr>
          <p:spPr>
            <a:xfrm>
              <a:off x="6288571" y="2279111"/>
              <a:ext cx="1362817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6116051" y="2279111"/>
              <a:ext cx="1362817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Calibri Light" panose="020F0302020204030204"/>
                </a:rPr>
                <a:t> </a:t>
              </a:r>
              <a:r>
                <a:rPr lang="en-US" sz="1400" b="0" kern="1200" dirty="0">
                  <a:latin typeface="+mn-lt"/>
                </a:rPr>
                <a:t>April 21: </a:t>
              </a:r>
              <a:r>
                <a:rPr lang="en-US" sz="1400" dirty="0"/>
                <a:t>M</a:t>
              </a:r>
              <a:r>
                <a:rPr lang="en-US" sz="1400" b="0" kern="1200" dirty="0">
                  <a:latin typeface="Calibri Light" panose="020F0302020204030204"/>
                </a:rPr>
                <a:t>eeting once a week</a:t>
              </a:r>
              <a:endParaRPr lang="en-US" sz="1400" kern="1200" dirty="0">
                <a:latin typeface="Calibri Light" panose="020F0302020204030204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76919" y="2078280"/>
            <a:ext cx="762270" cy="1056767"/>
            <a:chOff x="5302979" y="2272734"/>
            <a:chExt cx="762270" cy="1056767"/>
          </a:xfrm>
        </p:grpSpPr>
        <p:sp>
          <p:nvSpPr>
            <p:cNvPr id="29" name="Rectangle 28"/>
            <p:cNvSpPr/>
            <p:nvPr/>
          </p:nvSpPr>
          <p:spPr>
            <a:xfrm>
              <a:off x="5302979" y="2272734"/>
              <a:ext cx="762270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5302979" y="2272734"/>
              <a:ext cx="762270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/>
                <a:t>April 5</a:t>
              </a:r>
              <a:r>
                <a:rPr lang="en-US" sz="1400" kern="1200" dirty="0">
                  <a:latin typeface="Calibri Light" panose="020F0302020204030204"/>
                </a:rPr>
                <a:t> </a:t>
              </a:r>
              <a:endParaRPr lang="en-US" sz="1400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09106" y="2043776"/>
            <a:ext cx="1489448" cy="1056767"/>
            <a:chOff x="3385012" y="2272734"/>
            <a:chExt cx="1489448" cy="1056767"/>
          </a:xfrm>
        </p:grpSpPr>
        <p:sp>
          <p:nvSpPr>
            <p:cNvPr id="27" name="Rectangle 26"/>
            <p:cNvSpPr/>
            <p:nvPr/>
          </p:nvSpPr>
          <p:spPr>
            <a:xfrm>
              <a:off x="3488524" y="2272734"/>
              <a:ext cx="1385936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3385012" y="2272734"/>
              <a:ext cx="1385936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/>
                <a:t>March </a:t>
              </a:r>
              <a:r>
                <a:rPr lang="en-US" sz="1400" kern="1200" dirty="0">
                  <a:latin typeface="+mn-lt"/>
                </a:rPr>
                <a:t>26</a:t>
              </a:r>
              <a:r>
                <a:rPr lang="en-US" sz="1400" kern="1200" dirty="0"/>
                <a:t>: </a:t>
              </a:r>
              <a:r>
                <a:rPr lang="en-US" sz="1400" kern="1200" dirty="0">
                  <a:latin typeface="Calibri Light" panose="020F0302020204030204"/>
                </a:rPr>
                <a:t>meeting twice a week.</a:t>
              </a:r>
              <a:endParaRPr lang="en-US" sz="1400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71920" y="2075386"/>
            <a:ext cx="762270" cy="1056767"/>
            <a:chOff x="2277216" y="2347474"/>
            <a:chExt cx="762270" cy="1056767"/>
          </a:xfrm>
        </p:grpSpPr>
        <p:sp>
          <p:nvSpPr>
            <p:cNvPr id="25" name="Rectangle 24"/>
            <p:cNvSpPr/>
            <p:nvPr/>
          </p:nvSpPr>
          <p:spPr>
            <a:xfrm>
              <a:off x="2277216" y="2347474"/>
              <a:ext cx="762270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2277216" y="2347474"/>
              <a:ext cx="762270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>
                  <a:latin typeface="+mn-lt"/>
                </a:rPr>
                <a:t>March 20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87283" y="2071426"/>
            <a:ext cx="1759647" cy="1056767"/>
            <a:chOff x="163189" y="2326262"/>
            <a:chExt cx="1759647" cy="1056767"/>
          </a:xfrm>
        </p:grpSpPr>
        <p:sp>
          <p:nvSpPr>
            <p:cNvPr id="23" name="Rectangle 22"/>
            <p:cNvSpPr/>
            <p:nvPr/>
          </p:nvSpPr>
          <p:spPr>
            <a:xfrm>
              <a:off x="163189" y="2326262"/>
              <a:ext cx="1759647" cy="10567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163189" y="2326262"/>
              <a:ext cx="1759647" cy="1056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/>
                <a:t>March 17: </a:t>
              </a:r>
              <a:r>
                <a:rPr lang="en-US" sz="1400" kern="1200" dirty="0">
                  <a:latin typeface="Calibri Light" panose="020F0302020204030204"/>
                </a:rPr>
                <a:t>ad hoc ethics meeting – meet daily</a:t>
              </a:r>
              <a:endParaRPr lang="en-US" sz="1400" kern="1200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021855" y="1511001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15 attend</a:t>
            </a:r>
          </a:p>
          <a:p>
            <a:r>
              <a:rPr lang="en-US" sz="1000" dirty="0"/>
              <a:t>• 3 organizations</a:t>
            </a:r>
          </a:p>
          <a:p>
            <a:r>
              <a:rPr lang="en-US" sz="1000" dirty="0"/>
              <a:t>• 1 city</a:t>
            </a:r>
          </a:p>
          <a:p>
            <a:endParaRPr 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397135" y="1509112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57 members</a:t>
            </a:r>
          </a:p>
          <a:p>
            <a:r>
              <a:rPr lang="en-US" sz="1000" dirty="0"/>
              <a:t>• 18 organizations</a:t>
            </a:r>
          </a:p>
          <a:p>
            <a:r>
              <a:rPr lang="en-US" sz="1000" dirty="0"/>
              <a:t>• 8 cities</a:t>
            </a:r>
          </a:p>
          <a:p>
            <a:endParaRPr 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3764343" y="1509112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82 members</a:t>
            </a:r>
          </a:p>
          <a:p>
            <a:r>
              <a:rPr lang="en-US" sz="1000" dirty="0"/>
              <a:t>• 29 organizations</a:t>
            </a:r>
          </a:p>
          <a:p>
            <a:r>
              <a:rPr lang="en-US" sz="1000" dirty="0"/>
              <a:t>• 11 cities</a:t>
            </a:r>
          </a:p>
          <a:p>
            <a:endParaRPr 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5220689" y="1509112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102 members</a:t>
            </a:r>
          </a:p>
          <a:p>
            <a:r>
              <a:rPr lang="en-US" sz="1000" dirty="0"/>
              <a:t>• 36 organizations</a:t>
            </a:r>
          </a:p>
          <a:p>
            <a:r>
              <a:rPr lang="en-US" sz="1000" dirty="0"/>
              <a:t>• 14 cities</a:t>
            </a:r>
          </a:p>
          <a:p>
            <a:endParaRPr lang="en-US" sz="1000" dirty="0"/>
          </a:p>
        </p:txBody>
      </p:sp>
      <p:sp>
        <p:nvSpPr>
          <p:cNvPr id="43" name="TextBox 42"/>
          <p:cNvSpPr txBox="1"/>
          <p:nvPr/>
        </p:nvSpPr>
        <p:spPr>
          <a:xfrm>
            <a:off x="6607832" y="1509710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135 members</a:t>
            </a:r>
          </a:p>
          <a:p>
            <a:r>
              <a:rPr lang="en-US" sz="1000" dirty="0"/>
              <a:t>• 45 organizations</a:t>
            </a:r>
          </a:p>
          <a:p>
            <a:r>
              <a:rPr lang="en-US" sz="1000" dirty="0"/>
              <a:t>• 16 cities</a:t>
            </a:r>
          </a:p>
          <a:p>
            <a:endParaRPr 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8106575" y="1499908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146 members</a:t>
            </a:r>
          </a:p>
          <a:p>
            <a:r>
              <a:rPr lang="en-US" sz="1000" dirty="0"/>
              <a:t>• 52 organizations</a:t>
            </a:r>
          </a:p>
          <a:p>
            <a:r>
              <a:rPr lang="en-US" sz="1000" dirty="0"/>
              <a:t>• 18 cities</a:t>
            </a:r>
          </a:p>
          <a:p>
            <a:endParaRPr 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9503160" y="1509112"/>
            <a:ext cx="12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159 members</a:t>
            </a:r>
          </a:p>
          <a:p>
            <a:r>
              <a:rPr lang="en-US" sz="1000" dirty="0"/>
              <a:t>• 54 organizations</a:t>
            </a:r>
          </a:p>
          <a:p>
            <a:r>
              <a:rPr lang="en-US" sz="1000" dirty="0"/>
              <a:t>• 18 cities</a:t>
            </a:r>
          </a:p>
          <a:p>
            <a:endParaRPr lang="en-US" sz="1000" dirty="0"/>
          </a:p>
        </p:txBody>
      </p:sp>
      <p:sp>
        <p:nvSpPr>
          <p:cNvPr id="47" name="TextBox 46"/>
          <p:cNvSpPr txBox="1"/>
          <p:nvPr/>
        </p:nvSpPr>
        <p:spPr>
          <a:xfrm>
            <a:off x="3653165" y="3424150"/>
            <a:ext cx="2749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Hospital triage CSC draft sent to: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Community engagement group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CHER members</a:t>
            </a:r>
            <a:endParaRPr lang="en-US" sz="900" dirty="0"/>
          </a:p>
        </p:txBody>
      </p:sp>
      <p:sp>
        <p:nvSpPr>
          <p:cNvPr id="48" name="TextBox 47"/>
          <p:cNvSpPr txBox="1"/>
          <p:nvPr/>
        </p:nvSpPr>
        <p:spPr>
          <a:xfrm>
            <a:off x="4728630" y="4181028"/>
            <a:ext cx="2053909" cy="723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• </a:t>
            </a:r>
            <a:r>
              <a:rPr lang="en-US" sz="1100" b="1" dirty="0"/>
              <a:t>GEEERC meeting 4/5</a:t>
            </a:r>
            <a:r>
              <a:rPr lang="en-US" sz="110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Hospital triage CSC approved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PPE CSC approved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EMS CSC approved</a:t>
            </a:r>
            <a:endParaRPr 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340287" y="3584920"/>
            <a:ext cx="338092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• </a:t>
            </a:r>
            <a:r>
              <a:rPr lang="en-US" sz="1100" dirty="0"/>
              <a:t>Overarching concerns about Covid19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Consistency and transparency in hospitals in CO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Community involvement vital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Share resources, challenges and solutions with each other.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Consider new topics with ethical themes as they emerge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1604466" y="4513992"/>
            <a:ext cx="300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• </a:t>
            </a:r>
            <a:r>
              <a:rPr lang="en-US" sz="1000" dirty="0"/>
              <a:t>Name ourselves CHER</a:t>
            </a:r>
          </a:p>
          <a:p>
            <a:r>
              <a:rPr lang="en-US" sz="1000" dirty="0"/>
              <a:t>•  Subject matter expert group for the GEEERC formed</a:t>
            </a:r>
          </a:p>
          <a:p>
            <a:r>
              <a:rPr lang="en-US" sz="1000" dirty="0"/>
              <a:t>•  CSC for hospital triage started</a:t>
            </a:r>
          </a:p>
          <a:p>
            <a:r>
              <a:rPr lang="en-US" sz="1000" dirty="0"/>
              <a:t>•  Community engagement group started</a:t>
            </a:r>
            <a:endParaRPr lang="en-US" sz="900" dirty="0"/>
          </a:p>
        </p:txBody>
      </p:sp>
      <p:sp>
        <p:nvSpPr>
          <p:cNvPr id="51" name="TextBox 50"/>
          <p:cNvSpPr txBox="1"/>
          <p:nvPr/>
        </p:nvSpPr>
        <p:spPr>
          <a:xfrm>
            <a:off x="3235429" y="5584719"/>
            <a:ext cx="25332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Community engagement  meetings start</a:t>
            </a:r>
          </a:p>
          <a:p>
            <a:r>
              <a:rPr lang="en-US" sz="1000" dirty="0"/>
              <a:t>•  LTC facility group forms</a:t>
            </a:r>
          </a:p>
          <a:p>
            <a:r>
              <a:rPr lang="en-US" sz="1000" dirty="0"/>
              <a:t>•  Palliative Care group forms</a:t>
            </a:r>
            <a:endParaRPr lang="en-US" sz="900" dirty="0"/>
          </a:p>
        </p:txBody>
      </p:sp>
      <p:sp>
        <p:nvSpPr>
          <p:cNvPr id="52" name="TextBox 51"/>
          <p:cNvSpPr txBox="1"/>
          <p:nvPr/>
        </p:nvSpPr>
        <p:spPr>
          <a:xfrm>
            <a:off x="4454636" y="5104585"/>
            <a:ext cx="3579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LTC group creating toolkit, start meeting with </a:t>
            </a:r>
            <a:r>
              <a:rPr lang="en-US" sz="1000" dirty="0" err="1"/>
              <a:t>Telligen</a:t>
            </a:r>
            <a:endParaRPr lang="en-US" sz="1000" dirty="0"/>
          </a:p>
          <a:p>
            <a:r>
              <a:rPr lang="en-US" sz="1000" dirty="0"/>
              <a:t>•  Start meeting with SNFs to share information and resources</a:t>
            </a:r>
            <a:endParaRPr lang="en-US" sz="900" dirty="0"/>
          </a:p>
        </p:txBody>
      </p:sp>
      <p:sp>
        <p:nvSpPr>
          <p:cNvPr id="53" name="TextBox 52"/>
          <p:cNvSpPr txBox="1"/>
          <p:nvPr/>
        </p:nvSpPr>
        <p:spPr>
          <a:xfrm>
            <a:off x="9497680" y="4250036"/>
            <a:ext cx="2303252" cy="10310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•  </a:t>
            </a:r>
            <a:r>
              <a:rPr lang="en-US" sz="1100" b="1" dirty="0"/>
              <a:t>GEEERC meeting 6/18</a:t>
            </a:r>
            <a:r>
              <a:rPr lang="en-US" sz="110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Palliative care CSC approved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Official medical advisory group to GEEERC to form</a:t>
            </a:r>
          </a:p>
          <a:p>
            <a:pPr marL="171450" indent="-171450">
              <a:buFontTx/>
              <a:buChar char="-"/>
            </a:pPr>
            <a:r>
              <a:rPr lang="en-US" sz="1000" b="1" dirty="0"/>
              <a:t>Ethics framework for scarce medications and vaccines requested</a:t>
            </a:r>
            <a:endParaRPr 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9747565" y="3378311"/>
            <a:ext cx="2533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Moral distress group forms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Website: www.cohcwcovidsupport.org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011474" y="3779064"/>
            <a:ext cx="233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Ethics framework for scare medications and vaccines started</a:t>
            </a:r>
            <a:endParaRPr lang="en-US" sz="900" dirty="0"/>
          </a:p>
        </p:txBody>
      </p:sp>
      <p:sp>
        <p:nvSpPr>
          <p:cNvPr id="56" name="TextBox 55"/>
          <p:cNvSpPr txBox="1"/>
          <p:nvPr/>
        </p:nvSpPr>
        <p:spPr>
          <a:xfrm>
            <a:off x="9589702" y="5425461"/>
            <a:ext cx="2533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Hospice leadership group forms.</a:t>
            </a:r>
            <a:endParaRPr lang="en-US" sz="900" dirty="0"/>
          </a:p>
        </p:txBody>
      </p:sp>
      <p:sp>
        <p:nvSpPr>
          <p:cNvPr id="57" name="TextBox 56"/>
          <p:cNvSpPr txBox="1"/>
          <p:nvPr/>
        </p:nvSpPr>
        <p:spPr>
          <a:xfrm>
            <a:off x="4864247" y="6112254"/>
            <a:ext cx="29381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Palliative Care CSC started</a:t>
            </a:r>
          </a:p>
          <a:p>
            <a:r>
              <a:rPr lang="en-US" sz="1000" dirty="0"/>
              <a:t>•  Palliative Care  group/CDPHE contingency planning</a:t>
            </a:r>
          </a:p>
          <a:p>
            <a:r>
              <a:rPr lang="en-US" sz="1000" dirty="0"/>
              <a:t>•  PC education projects</a:t>
            </a:r>
            <a:endParaRPr lang="en-US" sz="900" dirty="0"/>
          </a:p>
        </p:txBody>
      </p:sp>
      <p:sp>
        <p:nvSpPr>
          <p:cNvPr id="58" name="TextBox 57"/>
          <p:cNvSpPr txBox="1"/>
          <p:nvPr/>
        </p:nvSpPr>
        <p:spPr>
          <a:xfrm>
            <a:off x="5941379" y="3225774"/>
            <a:ext cx="25332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Hospitals practice triage cases – discuss questions about triage CSC in use.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Slides with practice cases distributed</a:t>
            </a:r>
            <a:endParaRPr lang="en-US" sz="900" dirty="0"/>
          </a:p>
        </p:txBody>
      </p:sp>
      <p:sp>
        <p:nvSpPr>
          <p:cNvPr id="59" name="TextBox 58"/>
          <p:cNvSpPr txBox="1"/>
          <p:nvPr/>
        </p:nvSpPr>
        <p:spPr>
          <a:xfrm>
            <a:off x="6875257" y="3864098"/>
            <a:ext cx="27639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Behavioral Health CSC started</a:t>
            </a:r>
          </a:p>
          <a:p>
            <a:r>
              <a:rPr lang="en-US" sz="1000" dirty="0"/>
              <a:t>•  Behavioral Health contingency plans started.</a:t>
            </a:r>
            <a:endParaRPr lang="en-US" sz="900" dirty="0"/>
          </a:p>
          <a:p>
            <a:endParaRPr lang="en-US" sz="900" dirty="0"/>
          </a:p>
        </p:txBody>
      </p:sp>
      <p:sp>
        <p:nvSpPr>
          <p:cNvPr id="60" name="TextBox 59"/>
          <p:cNvSpPr txBox="1"/>
          <p:nvPr/>
        </p:nvSpPr>
        <p:spPr>
          <a:xfrm>
            <a:off x="1258107" y="6068193"/>
            <a:ext cx="253329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OneDrive as platform to keep resources and projects available for all to access.</a:t>
            </a:r>
            <a:endParaRPr lang="en-US" sz="900" dirty="0"/>
          </a:p>
          <a:p>
            <a:endParaRPr lang="en-US" sz="900" dirty="0"/>
          </a:p>
        </p:txBody>
      </p:sp>
      <p:sp>
        <p:nvSpPr>
          <p:cNvPr id="61" name="TextBox 60"/>
          <p:cNvSpPr txBox="1"/>
          <p:nvPr/>
        </p:nvSpPr>
        <p:spPr>
          <a:xfrm>
            <a:off x="10228501" y="5917086"/>
            <a:ext cx="1963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CDPHE posts information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ACP for providers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ACP for public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Behavioral Health resources </a:t>
            </a:r>
            <a:endParaRPr lang="en-US" sz="900" dirty="0"/>
          </a:p>
        </p:txBody>
      </p:sp>
      <p:sp>
        <p:nvSpPr>
          <p:cNvPr id="62" name="TextBox 61"/>
          <p:cNvSpPr txBox="1"/>
          <p:nvPr/>
        </p:nvSpPr>
        <p:spPr>
          <a:xfrm>
            <a:off x="7940692" y="5938023"/>
            <a:ext cx="2533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PC education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Designating a MDPOA, ACP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Symptom management medications</a:t>
            </a:r>
          </a:p>
          <a:p>
            <a:pPr marL="171450" indent="-171450">
              <a:buFontTx/>
              <a:buChar char="-"/>
            </a:pPr>
            <a:r>
              <a:rPr lang="en-US" sz="1000" dirty="0"/>
              <a:t>Serious Illness conversations</a:t>
            </a:r>
            <a:endParaRPr lang="en-US" sz="900" dirty="0"/>
          </a:p>
        </p:txBody>
      </p:sp>
      <p:sp>
        <p:nvSpPr>
          <p:cNvPr id="63" name="TextBox 62"/>
          <p:cNvSpPr txBox="1"/>
          <p:nvPr/>
        </p:nvSpPr>
        <p:spPr>
          <a:xfrm>
            <a:off x="7042079" y="4463844"/>
            <a:ext cx="25332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•  LTC toolkit sent to SNFs in CO</a:t>
            </a:r>
          </a:p>
          <a:p>
            <a:r>
              <a:rPr lang="en-US" sz="1000" dirty="0"/>
              <a:t>•  Projects to address isolation</a:t>
            </a:r>
          </a:p>
          <a:p>
            <a:r>
              <a:rPr lang="en-US" sz="1000" dirty="0"/>
              <a:t>•  LTC group meeting with CDPHE monthly</a:t>
            </a:r>
            <a:endParaRPr lang="en-US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0197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390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Statland</dc:creator>
  <cp:lastModifiedBy>Cordt Kassner</cp:lastModifiedBy>
  <cp:revision>395</cp:revision>
  <dcterms:created xsi:type="dcterms:W3CDTF">2020-06-07T16:38:05Z</dcterms:created>
  <dcterms:modified xsi:type="dcterms:W3CDTF">2022-07-07T14:46:14Z</dcterms:modified>
</cp:coreProperties>
</file>