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9" r:id="rId4"/>
    <p:sldId id="257" r:id="rId5"/>
    <p:sldId id="258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A0B82-6DDE-4AE3-88A4-34A923ED2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DC2E8A-A224-43A9-BC28-C9157E7319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AA136-0603-4B9B-A1E7-40222D4FD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59B22-C1D2-40E9-BFC9-3DB2B9897FF9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EBB84-2159-4325-8295-023577EE0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F36AC-6098-481F-83A0-38AE7B00C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AD1B-A336-4683-B399-535D5DBDB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884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A5A6C-9236-488F-BB61-CFFAE43D1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FBAEA-F31F-4714-88AC-1DF80E4B9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5C17B-CA31-4123-A794-59D254B4A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59B22-C1D2-40E9-BFC9-3DB2B9897FF9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C76C9-BD6B-4B45-BBF4-65E6245EB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8F25C2-8763-45C5-8E5E-6A21FD4E3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AD1B-A336-4683-B399-535D5DBDB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99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23944-A41B-4C3E-BB1A-4B9A186FB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AE05EF-21A7-484D-AA88-CC5C3BC95B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D2B6F-F505-4758-A17B-CDB1AC214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59B22-C1D2-40E9-BFC9-3DB2B9897FF9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B4BCC-1223-482D-9CE0-BE233D01E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FE1AB-1D97-4BCD-912E-BE7AC8EB8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AD1B-A336-4683-B399-535D5DBDB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026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EE5D9-54F2-4324-92B6-E94ACE39F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20450-2DA5-48E9-AABF-7AAB8B11EE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07286B-FE87-43E5-965B-76AAF5C6F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2F3E42-44D4-4E16-A40F-A9013B661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59B22-C1D2-40E9-BFC9-3DB2B9897FF9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1E3524-DE43-4666-A3E6-C160565AD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223F2E-CC0E-4219-A74B-4FEDE16F1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AD1B-A336-4683-B399-535D5DBDB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434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0095F-1AAC-4275-94CE-BC6921A3C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6D68D3-EB07-4C4C-94CB-DB6FB4A4C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856949-E0DF-4BEC-A8D0-64A5BE6E63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9EDFDC-9F63-484C-BEF3-89A2533922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F625EB-62E8-47AB-9B86-252226B6FD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E4FCE6-C53B-4B4C-BAF7-7DC948E66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59B22-C1D2-40E9-BFC9-3DB2B9897FF9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9682CB-D690-4EA9-8909-BB62873BE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822A65-F739-467C-B1C5-18ED0DBF1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AD1B-A336-4683-B399-535D5DBDB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68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745C8-8229-4C87-81E8-840F27292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1D8F42-D80C-4345-8756-924EAFEFC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59B22-C1D2-40E9-BFC9-3DB2B9897FF9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47D5EF-4402-4E5A-8DA8-269B9E0A1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1181AF-AAD9-4B2B-AA66-78DD37269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AD1B-A336-4683-B399-535D5DBDB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01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07703A-868B-476B-BCF8-1E95AEBCD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59B22-C1D2-40E9-BFC9-3DB2B9897FF9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681F1C-BF31-4997-A0B5-952622DA7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9B4F25-BED3-418F-BAD6-8D37B3F56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AD1B-A336-4683-B399-535D5DBDB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536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C2E81-FB4B-4531-B276-3046AAA53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6BF55-7A95-40C6-B9C3-1F7918706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70175-EC91-45AF-A997-A0016B3FE9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D5E64E-432C-429D-B506-F64670ED3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59B22-C1D2-40E9-BFC9-3DB2B9897FF9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33DFAA-5F8C-4D7F-9DD0-64F727944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1FE9EE-C548-4572-B02A-1CFEBA600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AD1B-A336-4683-B399-535D5DBDB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4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FE196-1F86-432F-B7FC-A5F277D8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44DA53-05DC-4088-BA59-68650B6D06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4752B-30D5-49DC-8918-07902F09CA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29AE36-02EC-4D86-9B6B-602E1FC85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59B22-C1D2-40E9-BFC9-3DB2B9897FF9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452087-F854-4CC2-9A72-AEBC8A9B5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CE5CF8-5435-4FCD-BA2C-0792973C0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AD1B-A336-4683-B399-535D5DBDB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82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A3FA2-F17E-4A40-943A-FCB03D424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FD49E2-C3FD-4D05-9228-4A8AFF95DC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D5F4CE-7F77-4F9F-BB88-3D97F41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59B22-C1D2-40E9-BFC9-3DB2B9897FF9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91DC8-ECB3-41D0-8218-F94C48256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86DEA-755A-4B17-A5DA-75D409AA0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AD1B-A336-4683-B399-535D5DBDB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79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620993-A60F-4E07-9D58-395DBB679B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8A228-C65C-4541-A464-040CE317F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F4BA6-786F-4D75-99CE-2BB216432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59B22-C1D2-40E9-BFC9-3DB2B9897FF9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950E4-9B2C-4061-A0C5-65675D177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77656-9E01-4026-9ED7-60E871CB1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AD1B-A336-4683-B399-535D5DBDB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817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9396B5-39EB-480C-99E0-874BE5AE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BF955B-7AE0-409E-BFA7-7D21B87310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EC3E3-7ECC-49C6-921D-98F2FF5509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59B22-C1D2-40E9-BFC9-3DB2B9897FF9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4B37D-FE81-40D3-9A70-44D29FC529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46CA6-F26C-4A45-BC72-202C86F24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FAD1B-A336-4683-B399-535D5DBDB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06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CD24F-AB9F-4DFF-8911-64F761D6B5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87572"/>
          </a:xfrm>
        </p:spPr>
        <p:txBody>
          <a:bodyPr>
            <a:normAutofit fontScale="90000"/>
          </a:bodyPr>
          <a:lstStyle/>
          <a:p>
            <a:r>
              <a:rPr lang="en-US" dirty="0"/>
              <a:t>NIH Treatment Guidelines </a:t>
            </a:r>
            <a:br>
              <a:rPr lang="en-US" dirty="0"/>
            </a:br>
            <a:r>
              <a:rPr lang="en-US" dirty="0"/>
              <a:t>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EE9B6E-A86E-448E-B720-5973ED0E51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January 4, 2022</a:t>
            </a:r>
          </a:p>
        </p:txBody>
      </p:sp>
    </p:spTree>
    <p:extLst>
      <p:ext uri="{BB962C8B-B14F-4D97-AF65-F5344CB8AC3E}">
        <p14:creationId xmlns:p14="http://schemas.microsoft.com/office/powerpoint/2010/main" val="3392323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D901F-F0CB-4212-B8A1-7D274DD42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2581"/>
          </a:xfrm>
        </p:spPr>
        <p:txBody>
          <a:bodyPr>
            <a:normAutofit fontScale="90000"/>
          </a:bodyPr>
          <a:lstStyle/>
          <a:p>
            <a:r>
              <a:rPr lang="en-US" dirty="0"/>
              <a:t>Where are we:  CDC NOWCAST  1/1/2022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AE0698-A635-495D-84A1-43FA4D2AA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871" y="1202581"/>
            <a:ext cx="8707065" cy="555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234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1D5EE-20C5-44CB-9ED9-46C515994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Recommendation for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nonhospitalized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patients with mild to moderate COVID-19 who are at high risk of disease progression: 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(listed in order of preference)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10E1F-2FAB-4577-B9C7-E7A4A30AC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9911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Nirmatrelvir</a:t>
            </a:r>
            <a:r>
              <a:rPr lang="en-US" dirty="0"/>
              <a:t> 300 mg with ritonavir 100 mg (</a:t>
            </a:r>
            <a:r>
              <a:rPr lang="en-US" dirty="0" err="1"/>
              <a:t>Paxlovid</a:t>
            </a:r>
            <a:r>
              <a:rPr lang="en-US" dirty="0"/>
              <a:t>) orally twice daily for 5 days</a:t>
            </a:r>
          </a:p>
          <a:p>
            <a:endParaRPr lang="en-US" dirty="0"/>
          </a:p>
          <a:p>
            <a:r>
              <a:rPr lang="en-US" dirty="0" err="1"/>
              <a:t>Sotrovimab</a:t>
            </a:r>
            <a:r>
              <a:rPr lang="en-US" dirty="0"/>
              <a:t> 500 mg as a single IV infusion</a:t>
            </a:r>
          </a:p>
          <a:p>
            <a:endParaRPr lang="en-US" dirty="0"/>
          </a:p>
          <a:p>
            <a:r>
              <a:rPr lang="en-US" dirty="0"/>
              <a:t>Remdesivir 200 mg IV on Day 1, followed by remdesivir 100 mg IV daily on Days 2 and 3</a:t>
            </a:r>
          </a:p>
          <a:p>
            <a:endParaRPr lang="en-US" dirty="0"/>
          </a:p>
          <a:p>
            <a:r>
              <a:rPr lang="en-US" dirty="0"/>
              <a:t> Molnupiravir 800 mg orally twice daily for 5 days, initiated as soon as possible and within 5 days of symptom onset in those aged ≥18 years ONLY when none of the above options can be used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597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CBBE-C762-47E7-8FA4-618EE535A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61AE0-E3FC-409D-A84F-989B6ABC7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Clinicians who are not experienced in prescribing ritonavir-boosted drugs should refer to resources such as the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EUA fact sheet for ritonavir-boosted </a:t>
            </a:r>
            <a:r>
              <a:rPr lang="en-US" sz="2800" b="1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nirmatrelvir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800" b="1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Paxlovid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the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Liverpool COVID-19 Drug Interactions website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additional guidance.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Consultation with an expert (e.g., clinical pharmacist, HIV specialist, and/or the patient’s specialist provider[s], if applicable) should also be considered.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13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2A917-7089-4F64-B7DA-0A937E9AA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When There Are Logistical or Supply Constraints: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D2E36-2F90-4597-AD0C-D1E1D9C64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When it becomes necessary to triage patients for receipt of anti-SARS-CoV-2 therapies or preventive strategies, the Panel suggests prioritizing:</a:t>
            </a:r>
          </a:p>
          <a:p>
            <a:endParaRPr lang="en-US" dirty="0"/>
          </a:p>
          <a:p>
            <a:r>
              <a:rPr lang="en-US" dirty="0"/>
              <a:t>Treatment of COVID-19 over post-exposure prophylaxis (PEP) of SARS-CoV-2 infection.</a:t>
            </a:r>
          </a:p>
          <a:p>
            <a:endParaRPr lang="en-US" dirty="0"/>
          </a:p>
          <a:p>
            <a:r>
              <a:rPr lang="en-US" dirty="0"/>
              <a:t>Treatment of COVID-19 in unvaccinated or incompletely vaccinated individuals with clinical risk factors for severe illness and vaccinated individuals who are not expected to mount an adequate immune response (see Immunocompromising Conditions).</a:t>
            </a:r>
          </a:p>
          <a:p>
            <a:endParaRPr lang="en-US" dirty="0"/>
          </a:p>
          <a:p>
            <a:r>
              <a:rPr lang="en-US" dirty="0"/>
              <a:t>Use of </a:t>
            </a:r>
            <a:r>
              <a:rPr lang="en-US" dirty="0" err="1"/>
              <a:t>tixagevimab</a:t>
            </a:r>
            <a:r>
              <a:rPr lang="en-US" dirty="0"/>
              <a:t> plus </a:t>
            </a:r>
            <a:r>
              <a:rPr lang="en-US" dirty="0" err="1"/>
              <a:t>cilgavimab</a:t>
            </a:r>
            <a:r>
              <a:rPr lang="en-US" dirty="0"/>
              <a:t> (</a:t>
            </a:r>
            <a:r>
              <a:rPr lang="en-US" dirty="0" err="1"/>
              <a:t>Evusheld</a:t>
            </a:r>
            <a:r>
              <a:rPr lang="en-US" dirty="0"/>
              <a:t>) as pre-exposure prophylaxis (</a:t>
            </a:r>
            <a:r>
              <a:rPr lang="en-US" dirty="0" err="1"/>
              <a:t>PrEP</a:t>
            </a:r>
            <a:r>
              <a:rPr lang="en-US" dirty="0"/>
              <a:t>) for severely immunocompromised individuals over moderately immunocompromised </a:t>
            </a:r>
            <a:r>
              <a:rPr lang="en-US" dirty="0" err="1"/>
              <a:t>individuls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410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1A28D-A849-43B3-A08F-F416240D0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0C658-579F-459B-8C56-AEA1CB0E0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Tier 1</a:t>
            </a:r>
          </a:p>
          <a:p>
            <a:pPr lvl="1"/>
            <a:r>
              <a:rPr lang="en-US" dirty="0"/>
              <a:t>Immunocompromised individuals not expected to mount an adequate immune response to COVID-19 vaccination or SARS-CoV-2 infection due to their underlying conditions, regardless of vaccine status (see Immunocompromising Conditions); or</a:t>
            </a:r>
          </a:p>
          <a:p>
            <a:pPr lvl="1"/>
            <a:r>
              <a:rPr lang="en-US" dirty="0"/>
              <a:t>Unvaccinated individuals at the highest risk of severe disease (anyone aged ≥75 years or anyone aged ≥65 years with additional risk factors).</a:t>
            </a:r>
          </a:p>
          <a:p>
            <a:endParaRPr lang="en-US" dirty="0"/>
          </a:p>
          <a:p>
            <a:r>
              <a:rPr lang="en-US" dirty="0"/>
              <a:t>Tier 2</a:t>
            </a:r>
          </a:p>
          <a:p>
            <a:pPr lvl="1"/>
            <a:r>
              <a:rPr lang="en-US" dirty="0"/>
              <a:t>Unvaccinated individuals at risk of severe disease not included in Tier 1 (anyone aged ≥65 years or anyone aged &lt;65 years with clinical risk factors)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992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553D7-6632-4156-8682-0D8048F9C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7037"/>
            <a:ext cx="10515600" cy="5159926"/>
          </a:xfrm>
        </p:spPr>
        <p:txBody>
          <a:bodyPr>
            <a:normAutofit/>
          </a:bodyPr>
          <a:lstStyle/>
          <a:p>
            <a:r>
              <a:rPr lang="en-US" dirty="0"/>
              <a:t>Tier 3</a:t>
            </a:r>
          </a:p>
          <a:p>
            <a:pPr lvl="1"/>
            <a:r>
              <a:rPr lang="en-US" dirty="0"/>
              <a:t>Vaccinated individuals at high risk of severe disease (anyone aged ≥75 years or anyone aged ≥65 years with clinical risk factors)</a:t>
            </a:r>
          </a:p>
          <a:p>
            <a:pPr lvl="1"/>
            <a:r>
              <a:rPr lang="en-US" dirty="0"/>
              <a:t>Note: Vaccinated individuals who have not received a COVID-19 vaccine booster dose are likely at higher risk for severe disease; patients in this situation within this tier should be prioritized for treatment.</a:t>
            </a:r>
          </a:p>
          <a:p>
            <a:endParaRPr lang="en-US" dirty="0"/>
          </a:p>
          <a:p>
            <a:r>
              <a:rPr lang="en-US" dirty="0"/>
              <a:t>Tier 4</a:t>
            </a:r>
          </a:p>
          <a:p>
            <a:pPr lvl="1"/>
            <a:r>
              <a:rPr lang="en-US" dirty="0"/>
              <a:t>Vaccinated individuals at risk of severe disease (anyone aged ≥65 years or anyone aged &lt;65 with clinical risk factors)</a:t>
            </a:r>
          </a:p>
          <a:p>
            <a:pPr lvl="1"/>
            <a:r>
              <a:rPr lang="en-US" dirty="0"/>
              <a:t>Note: Vaccinated individuals who have not received a COVID-19 vaccine booster dose are likely at higher risk for severe disease; patients in this situation within this tier should be prioritized for treatment.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859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512</Words>
  <Application>Microsoft Office PowerPoint</Application>
  <PresentationFormat>Widescreen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NIH Treatment Guidelines  Update</vt:lpstr>
      <vt:lpstr>Where are we:  CDC NOWCAST  1/1/2022</vt:lpstr>
      <vt:lpstr>Recommendation for nonhospitalized patients with mild to moderate COVID-19 who are at high risk of disease progression:   (listed in order of preference)</vt:lpstr>
      <vt:lpstr>Caution:</vt:lpstr>
      <vt:lpstr>Strategies When There Are Logistical or Supply Constraints:</vt:lpstr>
      <vt:lpstr>Risk Groups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NIH Update</dc:title>
  <dc:creator>Steve Cantrill</dc:creator>
  <cp:lastModifiedBy>Steve Cantrill</cp:lastModifiedBy>
  <cp:revision>4</cp:revision>
  <dcterms:created xsi:type="dcterms:W3CDTF">2022-01-04T17:17:21Z</dcterms:created>
  <dcterms:modified xsi:type="dcterms:W3CDTF">2022-01-04T23:07:06Z</dcterms:modified>
</cp:coreProperties>
</file>